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76" r:id="rId2"/>
    <p:sldId id="378" r:id="rId3"/>
    <p:sldId id="380" r:id="rId4"/>
    <p:sldId id="382" r:id="rId5"/>
    <p:sldId id="379" r:id="rId6"/>
    <p:sldId id="377" r:id="rId7"/>
    <p:sldId id="368" r:id="rId8"/>
    <p:sldId id="369" r:id="rId9"/>
    <p:sldId id="370" r:id="rId10"/>
    <p:sldId id="371" r:id="rId11"/>
    <p:sldId id="372" r:id="rId12"/>
    <p:sldId id="373" r:id="rId13"/>
    <p:sldId id="374" r:id="rId14"/>
    <p:sldId id="375" r:id="rId15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05" autoAdjust="0"/>
    <p:restoredTop sz="78961" autoAdjust="0"/>
  </p:normalViewPr>
  <p:slideViewPr>
    <p:cSldViewPr>
      <p:cViewPr varScale="1">
        <p:scale>
          <a:sx n="83" d="100"/>
          <a:sy n="83" d="100"/>
        </p:scale>
        <p:origin x="-1218" y="-90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31B3D61-1B3E-4F38-90E2-CF89FDC52A7F}" type="datetimeFigureOut">
              <a:rPr lang="en-US"/>
              <a:pPr>
                <a:defRPr/>
              </a:pPr>
              <a:t>7/18/2013</a:t>
            </a:fld>
            <a:endParaRPr lang="en-US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CD841A-7EC1-4EF0-AC0F-BF9FA2826E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32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baseline="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baseline="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87FD1-080E-4619-A388-30E37609521C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61DC1-335A-4F22-BA31-33D90A30EB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3E79B-4006-4CE7-911A-70D6A9929F09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1A72B-FB86-47C6-996C-2CD11FD0EF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1ACF1-9304-4C05-800F-1021EDDD899C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42F5A-FE14-408A-80AE-2BCB2F06D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89823-A2A7-454D-9DED-3E42BB76FFD8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55447-ACB6-4956-9433-67FDC1FA5A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A9FBF-E584-4910-B67C-2C1FC4F7AFFE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21BC8-C62B-4D3D-A22D-04B155304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8BD0B-F0D6-40DE-BD7A-5D00FE3FEE00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9D2D8-3893-47B9-B5BE-7C7C4365E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6FA22-F50D-4381-BDB3-CACE19FDA753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03839-59F4-48A2-A3FF-6A34C37BB7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B7A6B-57C0-4E1E-9916-AFF53E00BFB3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481B-9907-43E5-B169-F27428049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2D2FB-30C6-4A37-B9B7-FE1BD827AAB2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7F905-23A4-4F7F-AA53-5292E2E7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AF4B2-32EF-4241-BB42-644ED660734F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53F79-46D1-4B13-9267-56027CCD6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8FFF6-28C1-4A53-B83F-8D33604539D8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B7097-760E-4C5A-8417-403ABA2FD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305800" y="96838"/>
            <a:ext cx="6000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23CFE1-5D5D-4948-97F6-E7B1866FCD92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EF6EBD-2EA3-43FA-A774-A637B26C31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Rectangle 3"/>
          <p:cNvSpPr>
            <a:spLocks noChangeArrowheads="1"/>
          </p:cNvSpPr>
          <p:nvPr userDrawn="1"/>
        </p:nvSpPr>
        <p:spPr bwMode="auto">
          <a:xfrm>
            <a:off x="177800" y="227013"/>
            <a:ext cx="30988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900">
                <a:solidFill>
                  <a:srgbClr val="999999"/>
                </a:solidFill>
                <a:cs typeface="Times New Roman" pitchFamily="18" charset="0"/>
              </a:rPr>
              <a:t>National Aeronautics and Space Administration</a:t>
            </a:r>
            <a:endParaRPr lang="en-US" sz="900"/>
          </a:p>
        </p:txBody>
      </p:sp>
      <p:sp>
        <p:nvSpPr>
          <p:cNvPr id="1033" name="Rectangle 4"/>
          <p:cNvSpPr>
            <a:spLocks noChangeArrowheads="1"/>
          </p:cNvSpPr>
          <p:nvPr userDrawn="1"/>
        </p:nvSpPr>
        <p:spPr bwMode="auto">
          <a:xfrm>
            <a:off x="304800" y="6459538"/>
            <a:ext cx="85344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Expedition Earth and Beyond:  Astromaterials Research and Exploration Science (ARES) Education </a:t>
            </a:r>
            <a:endParaRPr lang="en-US" sz="800"/>
          </a:p>
          <a:p>
            <a:pPr algn="ctr" eaLnBrk="0" hangingPunct="0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NASA Johnson Space Center</a:t>
            </a:r>
            <a:endParaRPr lang="en-US" sz="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58825" y="555625"/>
            <a:ext cx="7242175" cy="5982538"/>
            <a:chOff x="758825" y="555625"/>
            <a:chExt cx="7242175" cy="5982538"/>
          </a:xfrm>
        </p:grpSpPr>
        <p:pic>
          <p:nvPicPr>
            <p:cNvPr id="1026" name="Picture 2" descr="File:Schrodinger crater.g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011" y="876357"/>
              <a:ext cx="7029989" cy="54482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3" name="Straight Connector 12"/>
            <p:cNvCxnSpPr/>
            <p:nvPr/>
          </p:nvCxnSpPr>
          <p:spPr bwMode="auto">
            <a:xfrm rot="8749433">
              <a:off x="758825" y="5740400"/>
              <a:ext cx="123825" cy="34925"/>
            </a:xfrm>
            <a:prstGeom prst="line">
              <a:avLst/>
            </a:prstGeom>
            <a:ln w="412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21" name="TextBox 7"/>
            <p:cNvSpPr txBox="1">
              <a:spLocks noChangeArrowheads="1"/>
            </p:cNvSpPr>
            <p:nvPr/>
          </p:nvSpPr>
          <p:spPr bwMode="auto">
            <a:xfrm>
              <a:off x="968279" y="6291942"/>
              <a:ext cx="127150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 smtClean="0"/>
                <a:t>Clementine Mosaic</a:t>
              </a:r>
              <a:endParaRPr lang="en-US" sz="1000" dirty="0"/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1098900" y="990600"/>
              <a:ext cx="336550" cy="685850"/>
              <a:chOff x="1098900" y="990600"/>
              <a:chExt cx="336550" cy="685850"/>
            </a:xfrm>
          </p:grpSpPr>
          <p:grpSp>
            <p:nvGrpSpPr>
              <p:cNvPr id="17426" name="Group 10"/>
              <p:cNvGrpSpPr>
                <a:grpSpLocks/>
              </p:cNvGrpSpPr>
              <p:nvPr/>
            </p:nvGrpSpPr>
            <p:grpSpPr bwMode="auto">
              <a:xfrm rot="14662376">
                <a:off x="944237" y="1219137"/>
                <a:ext cx="685850" cy="228776"/>
                <a:chOff x="1219599" y="5105047"/>
                <a:chExt cx="685008" cy="228602"/>
              </a:xfrm>
            </p:grpSpPr>
            <p:grpSp>
              <p:nvGrpSpPr>
                <p:cNvPr id="1742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31" name="Oval 30"/>
                  <p:cNvSpPr/>
                  <p:nvPr/>
                </p:nvSpPr>
                <p:spPr>
                  <a:xfrm>
                    <a:off x="495104" y="4951235"/>
                    <a:ext cx="228424" cy="228319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32" name="Straight Arrow Connector 31"/>
                  <p:cNvCxnSpPr/>
                  <p:nvPr/>
                </p:nvCxnSpPr>
                <p:spPr>
                  <a:xfrm rot="5400000" flipH="1" flipV="1">
                    <a:off x="483370" y="4826900"/>
                    <a:ext cx="228319" cy="1587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Straight Connector 32"/>
                  <p:cNvCxnSpPr>
                    <a:stCxn id="31" idx="4"/>
                  </p:cNvCxnSpPr>
                  <p:nvPr/>
                </p:nvCxnSpPr>
                <p:spPr>
                  <a:xfrm rot="5400000">
                    <a:off x="504268" y="5279355"/>
                    <a:ext cx="226734" cy="1586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0" name="Straight Connector 29"/>
                <p:cNvCxnSpPr/>
                <p:nvPr/>
              </p:nvCxnSpPr>
              <p:spPr>
                <a:xfrm rot="11486297">
                  <a:off x="1337062" y="5107531"/>
                  <a:ext cx="137943" cy="38071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" name="Text Box 8"/>
              <p:cNvSpPr txBox="1">
                <a:spLocks noChangeArrowheads="1"/>
              </p:cNvSpPr>
              <p:nvPr/>
            </p:nvSpPr>
            <p:spPr bwMode="auto">
              <a:xfrm>
                <a:off x="1098900" y="1170880"/>
                <a:ext cx="336550" cy="342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sp>
          <p:nvSpPr>
            <p:cNvPr id="17418" name="TextBox 35"/>
            <p:cNvSpPr txBox="1">
              <a:spLocks noChangeArrowheads="1"/>
            </p:cNvSpPr>
            <p:nvPr/>
          </p:nvSpPr>
          <p:spPr bwMode="auto">
            <a:xfrm>
              <a:off x="2324100" y="555625"/>
              <a:ext cx="4495800" cy="338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 b="1" i="1"/>
                <a:t>EARTH’S MOON</a:t>
              </a: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6477000" y="5726668"/>
              <a:ext cx="1422201" cy="369332"/>
              <a:chOff x="1192095" y="5690111"/>
              <a:chExt cx="1422201" cy="369332"/>
            </a:xfrm>
          </p:grpSpPr>
          <p:sp>
            <p:nvSpPr>
              <p:cNvPr id="17434" name="TextBox 24"/>
              <p:cNvSpPr txBox="1">
                <a:spLocks noChangeArrowheads="1"/>
              </p:cNvSpPr>
              <p:nvPr/>
            </p:nvSpPr>
            <p:spPr bwMode="auto">
              <a:xfrm>
                <a:off x="1420695" y="5690111"/>
                <a:ext cx="966931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100 </a:t>
                </a:r>
                <a:r>
                  <a:rPr lang="en-US" b="1" dirty="0">
                    <a:solidFill>
                      <a:schemeClr val="bg1"/>
                    </a:solidFill>
                  </a:rPr>
                  <a:t>km</a:t>
                </a:r>
              </a:p>
            </p:txBody>
          </p:sp>
          <p:cxnSp>
            <p:nvCxnSpPr>
              <p:cNvPr id="39" name="Straight Connector 38"/>
              <p:cNvCxnSpPr/>
              <p:nvPr/>
            </p:nvCxnSpPr>
            <p:spPr bwMode="auto">
              <a:xfrm flipH="1">
                <a:off x="1192095" y="6059443"/>
                <a:ext cx="1422201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5494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19"/>
          <p:cNvGrpSpPr>
            <a:grpSpLocks/>
          </p:cNvGrpSpPr>
          <p:nvPr/>
        </p:nvGrpSpPr>
        <p:grpSpPr bwMode="auto">
          <a:xfrm>
            <a:off x="374650" y="1295400"/>
            <a:ext cx="2517775" cy="5151438"/>
            <a:chOff x="609600" y="806438"/>
            <a:chExt cx="2518872" cy="5151750"/>
          </a:xfrm>
        </p:grpSpPr>
        <p:grpSp>
          <p:nvGrpSpPr>
            <p:cNvPr id="13333" name="Group 10"/>
            <p:cNvGrpSpPr>
              <a:grpSpLocks/>
            </p:cNvGrpSpPr>
            <p:nvPr/>
          </p:nvGrpSpPr>
          <p:grpSpPr bwMode="auto">
            <a:xfrm rot="-1475771">
              <a:off x="609600" y="5753134"/>
              <a:ext cx="612775" cy="205054"/>
              <a:chOff x="1219599" y="5105047"/>
              <a:chExt cx="685008" cy="228602"/>
            </a:xfrm>
          </p:grpSpPr>
          <p:grpSp>
            <p:nvGrpSpPr>
              <p:cNvPr id="13335" name="Group 49"/>
              <p:cNvGrpSpPr>
                <a:grpSpLocks/>
              </p:cNvGrpSpPr>
              <p:nvPr/>
            </p:nvGrpSpPr>
            <p:grpSpPr bwMode="auto">
              <a:xfrm rot="6981886">
                <a:off x="1447801" y="4876845"/>
                <a:ext cx="228602" cy="685006"/>
                <a:chOff x="495304" y="4725194"/>
                <a:chExt cx="228600" cy="685006"/>
              </a:xfrm>
            </p:grpSpPr>
            <p:sp>
              <p:nvSpPr>
                <p:cNvPr id="14" name="Oval 13"/>
                <p:cNvSpPr/>
                <p:nvPr/>
              </p:nvSpPr>
              <p:spPr>
                <a:xfrm>
                  <a:off x="493896" y="4955745"/>
                  <a:ext cx="228316" cy="229027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5" name="Straight Arrow Connector 14"/>
                <p:cNvCxnSpPr/>
                <p:nvPr/>
              </p:nvCxnSpPr>
              <p:spPr>
                <a:xfrm rot="5400000" flipH="1" flipV="1">
                  <a:off x="491965" y="4845614"/>
                  <a:ext cx="229027" cy="1770"/>
                </a:xfrm>
                <a:prstGeom prst="straightConnector1">
                  <a:avLst/>
                </a:prstGeom>
                <a:ln w="41275">
                  <a:solidFill>
                    <a:schemeClr val="bg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>
                  <a:stCxn id="14" idx="4"/>
                </p:cNvCxnSpPr>
                <p:nvPr/>
              </p:nvCxnSpPr>
              <p:spPr>
                <a:xfrm rot="5400000">
                  <a:off x="497690" y="5290416"/>
                  <a:ext cx="227252" cy="1769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12"/>
              <p:cNvCxnSpPr/>
              <p:nvPr/>
            </p:nvCxnSpPr>
            <p:spPr>
              <a:xfrm rot="11486297">
                <a:off x="1332946" y="5110514"/>
                <a:ext cx="138482" cy="38938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2826716" y="806438"/>
              <a:ext cx="301756" cy="307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13315" name="Group 5"/>
          <p:cNvGrpSpPr>
            <a:grpSpLocks/>
          </p:cNvGrpSpPr>
          <p:nvPr/>
        </p:nvGrpSpPr>
        <p:grpSpPr bwMode="auto">
          <a:xfrm>
            <a:off x="2111375" y="901700"/>
            <a:ext cx="4921250" cy="5584825"/>
            <a:chOff x="2057400" y="748355"/>
            <a:chExt cx="4997573" cy="5738392"/>
          </a:xfrm>
        </p:grpSpPr>
        <p:grpSp>
          <p:nvGrpSpPr>
            <p:cNvPr id="13317" name="Group 1"/>
            <p:cNvGrpSpPr>
              <a:grpSpLocks/>
            </p:cNvGrpSpPr>
            <p:nvPr/>
          </p:nvGrpSpPr>
          <p:grpSpPr bwMode="auto">
            <a:xfrm>
              <a:off x="2057400" y="748355"/>
              <a:ext cx="4967376" cy="5728645"/>
              <a:chOff x="1981200" y="607108"/>
              <a:chExt cx="4967376" cy="5728645"/>
            </a:xfrm>
          </p:grpSpPr>
          <p:sp>
            <p:nvSpPr>
              <p:cNvPr id="13319" name="TextBox 7"/>
              <p:cNvSpPr txBox="1">
                <a:spLocks noChangeArrowheads="1"/>
              </p:cNvSpPr>
              <p:nvPr/>
            </p:nvSpPr>
            <p:spPr bwMode="auto">
              <a:xfrm>
                <a:off x="1981200" y="6089532"/>
                <a:ext cx="87075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LO5 – H105</a:t>
                </a:r>
              </a:p>
            </p:txBody>
          </p:sp>
          <p:grpSp>
            <p:nvGrpSpPr>
              <p:cNvPr id="13320" name="Group 10"/>
              <p:cNvGrpSpPr>
                <a:grpSpLocks/>
              </p:cNvGrpSpPr>
              <p:nvPr/>
            </p:nvGrpSpPr>
            <p:grpSpPr bwMode="auto">
              <a:xfrm>
                <a:off x="2057400" y="607108"/>
                <a:ext cx="4891176" cy="5488892"/>
                <a:chOff x="2057400" y="607108"/>
                <a:chExt cx="4891176" cy="5488892"/>
              </a:xfrm>
            </p:grpSpPr>
            <p:grpSp>
              <p:nvGrpSpPr>
                <p:cNvPr id="13321" name="Group 9"/>
                <p:cNvGrpSpPr>
                  <a:grpSpLocks/>
                </p:cNvGrpSpPr>
                <p:nvPr/>
              </p:nvGrpSpPr>
              <p:grpSpPr bwMode="auto">
                <a:xfrm>
                  <a:off x="2057400" y="607108"/>
                  <a:ext cx="4891176" cy="5488892"/>
                  <a:chOff x="2209800" y="778132"/>
                  <a:chExt cx="4738776" cy="5317868"/>
                </a:xfrm>
              </p:grpSpPr>
              <p:pic>
                <p:nvPicPr>
                  <p:cNvPr id="13330" name="Picture 36" descr="moonimage4cut.jpg"/>
                  <p:cNvPicPr>
                    <a:picLocks noChangeAspect="1"/>
                  </p:cNvPicPr>
                  <p:nvPr/>
                </p:nvPicPr>
                <p:blipFill>
                  <a:blip r:embed="rId3"/>
                  <a:srcRect/>
                  <a:stretch>
                    <a:fillRect/>
                  </a:stretch>
                </p:blipFill>
                <p:spPr bwMode="auto">
                  <a:xfrm>
                    <a:off x="2209800" y="778132"/>
                    <a:ext cx="4738776" cy="53178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cxnSp>
                <p:nvCxnSpPr>
                  <p:cNvPr id="39" name="Straight Connector 38"/>
                  <p:cNvCxnSpPr/>
                  <p:nvPr/>
                </p:nvCxnSpPr>
                <p:spPr>
                  <a:xfrm flipV="1">
                    <a:off x="2563932" y="5789353"/>
                    <a:ext cx="456072" cy="158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332" name="TextBox 4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69727" y="5486216"/>
                    <a:ext cx="639919" cy="30777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400" b="1">
                        <a:solidFill>
                          <a:schemeClr val="bg1"/>
                        </a:solidFill>
                      </a:rPr>
                      <a:t>30 km</a:t>
                    </a:r>
                  </a:p>
                </p:txBody>
              </p:sp>
            </p:grpSp>
            <p:grpSp>
              <p:nvGrpSpPr>
                <p:cNvPr id="13322" name="Group 9"/>
                <p:cNvGrpSpPr>
                  <a:grpSpLocks/>
                </p:cNvGrpSpPr>
                <p:nvPr/>
              </p:nvGrpSpPr>
              <p:grpSpPr bwMode="auto">
                <a:xfrm>
                  <a:off x="2212975" y="7572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3323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3325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8" name="Oval 37"/>
                      <p:cNvSpPr/>
                      <p:nvPr/>
                    </p:nvSpPr>
                    <p:spPr>
                      <a:xfrm>
                        <a:off x="495905" y="4952457"/>
                        <a:ext cx="228383" cy="227339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40" name="Straight Arrow Connector 39"/>
                      <p:cNvCxnSpPr/>
                      <p:nvPr/>
                    </p:nvCxnSpPr>
                    <p:spPr>
                      <a:xfrm rot="5400000" flipH="1" flipV="1">
                        <a:off x="485302" y="4827998"/>
                        <a:ext cx="229158" cy="1799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1" name="Straight Connector 40"/>
                      <p:cNvCxnSpPr>
                        <a:stCxn id="38" idx="4"/>
                      </p:cNvCxnSpPr>
                      <p:nvPr/>
                    </p:nvCxnSpPr>
                    <p:spPr>
                      <a:xfrm rot="5400000">
                        <a:off x="504553" y="5279748"/>
                        <a:ext cx="227339" cy="1798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6" name="Straight Connector 35"/>
                    <p:cNvCxnSpPr/>
                    <p:nvPr/>
                  </p:nvCxnSpPr>
                  <p:spPr>
                    <a:xfrm rot="11486297">
                      <a:off x="1332390" y="5108901"/>
                      <a:ext cx="138222" cy="37765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4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589" y="5934222"/>
                    <a:ext cx="301472" cy="308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3318" name="TextBox 17"/>
            <p:cNvSpPr txBox="1">
              <a:spLocks noChangeArrowheads="1"/>
            </p:cNvSpPr>
            <p:nvPr/>
          </p:nvSpPr>
          <p:spPr bwMode="auto">
            <a:xfrm>
              <a:off x="5105400" y="6240526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#4</a:t>
              </a:r>
            </a:p>
          </p:txBody>
        </p:sp>
      </p:grpSp>
      <p:sp>
        <p:nvSpPr>
          <p:cNvPr id="13316" name="TextBox 29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10"/>
          <p:cNvGrpSpPr>
            <a:grpSpLocks/>
          </p:cNvGrpSpPr>
          <p:nvPr/>
        </p:nvGrpSpPr>
        <p:grpSpPr bwMode="auto">
          <a:xfrm rot="-2858646">
            <a:off x="203994" y="6460332"/>
            <a:ext cx="612775" cy="204787"/>
            <a:chOff x="1219599" y="5105047"/>
            <a:chExt cx="685008" cy="228602"/>
          </a:xfrm>
        </p:grpSpPr>
        <p:grpSp>
          <p:nvGrpSpPr>
            <p:cNvPr id="14356" name="Group 49"/>
            <p:cNvGrpSpPr>
              <a:grpSpLocks/>
            </p:cNvGrpSpPr>
            <p:nvPr/>
          </p:nvGrpSpPr>
          <p:grpSpPr bwMode="auto">
            <a:xfrm rot="6981886">
              <a:off x="1447801" y="4876845"/>
              <a:ext cx="228602" cy="685006"/>
              <a:chOff x="495304" y="4725194"/>
              <a:chExt cx="228600" cy="685006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491479" y="4955895"/>
                <a:ext cx="230373" cy="228927"/>
              </a:xfrm>
              <a:prstGeom prst="ellipse">
                <a:avLst/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cxnSp>
            <p:nvCxnSpPr>
              <p:cNvPr id="15" name="Straight Arrow Connector 14"/>
              <p:cNvCxnSpPr/>
              <p:nvPr/>
            </p:nvCxnSpPr>
            <p:spPr>
              <a:xfrm rot="5400000" flipH="1" flipV="1">
                <a:off x="492592" y="4841087"/>
                <a:ext cx="228927" cy="1773"/>
              </a:xfrm>
              <a:prstGeom prst="straightConnector1">
                <a:avLst/>
              </a:prstGeom>
              <a:ln w="41275">
                <a:solidFill>
                  <a:schemeClr val="bg1"/>
                </a:solidFill>
                <a:tailEnd type="stealth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>
                <a:stCxn id="14" idx="4"/>
              </p:cNvCxnSpPr>
              <p:nvPr/>
            </p:nvCxnSpPr>
            <p:spPr>
              <a:xfrm rot="5400000">
                <a:off x="495593" y="5290417"/>
                <a:ext cx="227153" cy="1772"/>
              </a:xfrm>
              <a:prstGeom prst="line">
                <a:avLst/>
              </a:prstGeom>
              <a:ln w="412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Straight Connector 12"/>
            <p:cNvCxnSpPr/>
            <p:nvPr/>
          </p:nvCxnSpPr>
          <p:spPr>
            <a:xfrm rot="11486297">
              <a:off x="1334354" y="5110380"/>
              <a:ext cx="138421" cy="38986"/>
            </a:xfrm>
            <a:prstGeom prst="line">
              <a:avLst/>
            </a:prstGeom>
            <a:ln w="412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39" name="Group 4"/>
          <p:cNvGrpSpPr>
            <a:grpSpLocks/>
          </p:cNvGrpSpPr>
          <p:nvPr/>
        </p:nvGrpSpPr>
        <p:grpSpPr bwMode="auto">
          <a:xfrm>
            <a:off x="836613" y="892175"/>
            <a:ext cx="7470775" cy="5605463"/>
            <a:chOff x="750372" y="682753"/>
            <a:chExt cx="7643257" cy="5735668"/>
          </a:xfrm>
        </p:grpSpPr>
        <p:grpSp>
          <p:nvGrpSpPr>
            <p:cNvPr id="14341" name="Group 1"/>
            <p:cNvGrpSpPr>
              <a:grpSpLocks/>
            </p:cNvGrpSpPr>
            <p:nvPr/>
          </p:nvGrpSpPr>
          <p:grpSpPr bwMode="auto">
            <a:xfrm>
              <a:off x="750372" y="682753"/>
              <a:ext cx="7643257" cy="5733420"/>
              <a:chOff x="1177682" y="990600"/>
              <a:chExt cx="6975718" cy="5232680"/>
            </a:xfrm>
          </p:grpSpPr>
          <p:sp>
            <p:nvSpPr>
              <p:cNvPr id="14343" name="TextBox 7"/>
              <p:cNvSpPr txBox="1">
                <a:spLocks noChangeArrowheads="1"/>
              </p:cNvSpPr>
              <p:nvPr/>
            </p:nvSpPr>
            <p:spPr bwMode="auto">
              <a:xfrm>
                <a:off x="1177682" y="5992448"/>
                <a:ext cx="76174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AS15-1010</a:t>
                </a:r>
              </a:p>
            </p:txBody>
          </p:sp>
          <p:grpSp>
            <p:nvGrpSpPr>
              <p:cNvPr id="14344" name="Group 6"/>
              <p:cNvGrpSpPr>
                <a:grpSpLocks/>
              </p:cNvGrpSpPr>
              <p:nvPr/>
            </p:nvGrpSpPr>
            <p:grpSpPr bwMode="auto">
              <a:xfrm>
                <a:off x="1177682" y="990600"/>
                <a:ext cx="6975718" cy="5011196"/>
                <a:chOff x="1177682" y="990600"/>
                <a:chExt cx="6975718" cy="5011196"/>
              </a:xfrm>
            </p:grpSpPr>
            <p:pic>
              <p:nvPicPr>
                <p:cNvPr id="14345" name="Picture 11" descr="moonimage5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177682" y="990600"/>
                  <a:ext cx="6975718" cy="50111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0" name="Straight Connector 19"/>
                <p:cNvCxnSpPr/>
                <p:nvPr/>
              </p:nvCxnSpPr>
              <p:spPr>
                <a:xfrm>
                  <a:off x="1480072" y="5632329"/>
                  <a:ext cx="1295533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347" name="TextBox 20"/>
                <p:cNvSpPr txBox="1">
                  <a:spLocks noChangeArrowheads="1"/>
                </p:cNvSpPr>
                <p:nvPr/>
              </p:nvSpPr>
              <p:spPr bwMode="auto">
                <a:xfrm>
                  <a:off x="1742377" y="5298222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</a:rPr>
                    <a:t>25 km</a:t>
                  </a:r>
                </a:p>
              </p:txBody>
            </p:sp>
            <p:grpSp>
              <p:nvGrpSpPr>
                <p:cNvPr id="14348" name="Group 9"/>
                <p:cNvGrpSpPr>
                  <a:grpSpLocks/>
                </p:cNvGrpSpPr>
                <p:nvPr/>
              </p:nvGrpSpPr>
              <p:grpSpPr bwMode="auto">
                <a:xfrm>
                  <a:off x="1313127" y="11382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4349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4351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6" name="Oval 35"/>
                      <p:cNvSpPr/>
                      <p:nvPr/>
                    </p:nvSpPr>
                    <p:spPr>
                      <a:xfrm>
                        <a:off x="494598" y="4952337"/>
                        <a:ext cx="229834" cy="228111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7" name="Straight Arrow Connector 36"/>
                      <p:cNvCxnSpPr/>
                      <p:nvPr/>
                    </p:nvCxnSpPr>
                    <p:spPr>
                      <a:xfrm rot="5400000" flipH="1" flipV="1">
                        <a:off x="484148" y="4829315"/>
                        <a:ext cx="228111" cy="1654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" name="Straight Connector 37"/>
                      <p:cNvCxnSpPr>
                        <a:stCxn id="36" idx="4"/>
                      </p:cNvCxnSpPr>
                      <p:nvPr/>
                    </p:nvCxnSpPr>
                    <p:spPr>
                      <a:xfrm rot="5400000">
                        <a:off x="504002" y="5279545"/>
                        <a:ext cx="226458" cy="165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5" name="Straight Connector 34"/>
                    <p:cNvCxnSpPr/>
                    <p:nvPr/>
                  </p:nvCxnSpPr>
                  <p:spPr>
                    <a:xfrm rot="11486297">
                      <a:off x="1334889" y="5108033"/>
                      <a:ext cx="138850" cy="38030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3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662" y="5935007"/>
                    <a:ext cx="302395" cy="30820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4342" name="TextBox 17"/>
            <p:cNvSpPr txBox="1">
              <a:spLocks noChangeArrowheads="1"/>
            </p:cNvSpPr>
            <p:nvPr/>
          </p:nvSpPr>
          <p:spPr bwMode="auto">
            <a:xfrm>
              <a:off x="6432427" y="61722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#5</a:t>
              </a:r>
            </a:p>
          </p:txBody>
        </p:sp>
      </p:grpSp>
      <p:sp>
        <p:nvSpPr>
          <p:cNvPr id="14340" name="TextBox 27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430213" y="950913"/>
            <a:ext cx="8283575" cy="5462587"/>
            <a:chOff x="443608" y="1031421"/>
            <a:chExt cx="8283832" cy="5463200"/>
          </a:xfrm>
        </p:grpSpPr>
        <p:grpSp>
          <p:nvGrpSpPr>
            <p:cNvPr id="15364" name="Group 1"/>
            <p:cNvGrpSpPr>
              <a:grpSpLocks/>
            </p:cNvGrpSpPr>
            <p:nvPr/>
          </p:nvGrpSpPr>
          <p:grpSpPr bwMode="auto">
            <a:xfrm>
              <a:off x="443608" y="1031421"/>
              <a:ext cx="8274928" cy="5455767"/>
              <a:chOff x="335672" y="761999"/>
              <a:chExt cx="8274928" cy="5455767"/>
            </a:xfrm>
          </p:grpSpPr>
          <p:sp>
            <p:nvSpPr>
              <p:cNvPr id="15366" name="TextBox 7"/>
              <p:cNvSpPr txBox="1">
                <a:spLocks noChangeArrowheads="1"/>
              </p:cNvSpPr>
              <p:nvPr/>
            </p:nvSpPr>
            <p:spPr bwMode="auto">
              <a:xfrm>
                <a:off x="348009" y="5971517"/>
                <a:ext cx="941312" cy="246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/>
                  <a:t>A15_M_0424</a:t>
                </a:r>
                <a:endParaRPr lang="en-US" sz="1000" dirty="0"/>
              </a:p>
            </p:txBody>
          </p:sp>
          <p:grpSp>
            <p:nvGrpSpPr>
              <p:cNvPr id="15367" name="Group 10"/>
              <p:cNvGrpSpPr>
                <a:grpSpLocks/>
              </p:cNvGrpSpPr>
              <p:nvPr/>
            </p:nvGrpSpPr>
            <p:grpSpPr bwMode="auto">
              <a:xfrm>
                <a:off x="335672" y="761999"/>
                <a:ext cx="8274928" cy="5209519"/>
                <a:chOff x="335672" y="761999"/>
                <a:chExt cx="8274928" cy="5209519"/>
              </a:xfrm>
            </p:grpSpPr>
            <p:pic>
              <p:nvPicPr>
                <p:cNvPr id="15368" name="Picture 19" descr="moonimage6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35672" y="761999"/>
                  <a:ext cx="8274928" cy="52095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2" name="Straight Connector 21"/>
                <p:cNvCxnSpPr/>
                <p:nvPr/>
              </p:nvCxnSpPr>
              <p:spPr>
                <a:xfrm>
                  <a:off x="610318" y="5558374"/>
                  <a:ext cx="900141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370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708819" y="5211993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10 km</a:t>
                  </a:r>
                </a:p>
              </p:txBody>
            </p:sp>
            <p:grpSp>
              <p:nvGrpSpPr>
                <p:cNvPr id="15372" name="Group 9"/>
                <p:cNvGrpSpPr>
                  <a:grpSpLocks/>
                </p:cNvGrpSpPr>
                <p:nvPr/>
              </p:nvGrpSpPr>
              <p:grpSpPr bwMode="auto">
                <a:xfrm>
                  <a:off x="460375" y="914400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5373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5375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0" name="Oval 29"/>
                      <p:cNvSpPr/>
                      <p:nvPr/>
                    </p:nvSpPr>
                    <p:spPr>
                      <a:xfrm>
                        <a:off x="496436" y="4951788"/>
                        <a:ext cx="228445" cy="228361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1" name="Straight Arrow Connector 30"/>
                      <p:cNvCxnSpPr/>
                      <p:nvPr/>
                    </p:nvCxnSpPr>
                    <p:spPr>
                      <a:xfrm rot="5400000" flipH="1" flipV="1">
                        <a:off x="484569" y="4828004"/>
                        <a:ext cx="228361" cy="1770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2" name="Straight Connector 31"/>
                      <p:cNvCxnSpPr>
                        <a:stCxn id="30" idx="4"/>
                      </p:cNvCxnSpPr>
                      <p:nvPr/>
                    </p:nvCxnSpPr>
                    <p:spPr>
                      <a:xfrm rot="5400000">
                        <a:off x="505446" y="5280082"/>
                        <a:ext cx="226591" cy="177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9" name="Straight Connector 28"/>
                    <p:cNvCxnSpPr/>
                    <p:nvPr/>
                  </p:nvCxnSpPr>
                  <p:spPr>
                    <a:xfrm rot="11486297">
                      <a:off x="1333475" y="5109652"/>
                      <a:ext cx="138079" cy="37190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7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931" y="5934759"/>
                    <a:ext cx="301639" cy="30785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5365" name="TextBox 17"/>
            <p:cNvSpPr txBox="1">
              <a:spLocks noChangeArrowheads="1"/>
            </p:cNvSpPr>
            <p:nvPr/>
          </p:nvSpPr>
          <p:spPr bwMode="auto">
            <a:xfrm>
              <a:off x="6777867" y="62484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#6</a:t>
              </a:r>
            </a:p>
          </p:txBody>
        </p:sp>
      </p:grpSp>
      <p:sp>
        <p:nvSpPr>
          <p:cNvPr id="15363" name="TextBox 33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19"/>
          <p:cNvGrpSpPr>
            <a:grpSpLocks/>
          </p:cNvGrpSpPr>
          <p:nvPr/>
        </p:nvGrpSpPr>
        <p:grpSpPr bwMode="auto">
          <a:xfrm rot="6104895">
            <a:off x="807243" y="4310857"/>
            <a:ext cx="1903413" cy="927100"/>
            <a:chOff x="606190" y="4954587"/>
            <a:chExt cx="1903401" cy="927374"/>
          </a:xfrm>
        </p:grpSpPr>
        <p:grpSp>
          <p:nvGrpSpPr>
            <p:cNvPr id="16406" name="Group 10"/>
            <p:cNvGrpSpPr>
              <a:grpSpLocks/>
            </p:cNvGrpSpPr>
            <p:nvPr/>
          </p:nvGrpSpPr>
          <p:grpSpPr bwMode="auto">
            <a:xfrm rot="-10032269">
              <a:off x="606190" y="5679021"/>
              <a:ext cx="612775" cy="202940"/>
              <a:chOff x="1219599" y="5105047"/>
              <a:chExt cx="685008" cy="228602"/>
            </a:xfrm>
          </p:grpSpPr>
          <p:grpSp>
            <p:nvGrpSpPr>
              <p:cNvPr id="16408" name="Group 49"/>
              <p:cNvGrpSpPr>
                <a:grpSpLocks/>
              </p:cNvGrpSpPr>
              <p:nvPr/>
            </p:nvGrpSpPr>
            <p:grpSpPr bwMode="auto">
              <a:xfrm rot="6981886">
                <a:off x="1447801" y="4876845"/>
                <a:ext cx="228602" cy="685006"/>
                <a:chOff x="495304" y="4725194"/>
                <a:chExt cx="228600" cy="685006"/>
              </a:xfrm>
            </p:grpSpPr>
            <p:sp>
              <p:nvSpPr>
                <p:cNvPr id="14" name="Oval 13"/>
                <p:cNvSpPr/>
                <p:nvPr/>
              </p:nvSpPr>
              <p:spPr>
                <a:xfrm>
                  <a:off x="493957" y="4954454"/>
                  <a:ext cx="228961" cy="228927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5" name="Straight Arrow Connector 14"/>
                <p:cNvCxnSpPr/>
                <p:nvPr/>
              </p:nvCxnSpPr>
              <p:spPr>
                <a:xfrm rot="5400000" flipH="1" flipV="1">
                  <a:off x="496134" y="4838829"/>
                  <a:ext cx="228926" cy="1789"/>
                </a:xfrm>
                <a:prstGeom prst="straightConnector1">
                  <a:avLst/>
                </a:prstGeom>
                <a:ln w="41275">
                  <a:solidFill>
                    <a:schemeClr val="bg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>
                  <a:stCxn id="14" idx="4"/>
                </p:cNvCxnSpPr>
                <p:nvPr/>
              </p:nvCxnSpPr>
              <p:spPr>
                <a:xfrm rot="5400000">
                  <a:off x="497517" y="5288520"/>
                  <a:ext cx="227152" cy="1789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12"/>
              <p:cNvCxnSpPr/>
              <p:nvPr/>
            </p:nvCxnSpPr>
            <p:spPr>
              <a:xfrm rot="11486297">
                <a:off x="1332888" y="5113163"/>
                <a:ext cx="138420" cy="39353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 rot="15495105">
              <a:off x="2205572" y="4953778"/>
              <a:ext cx="301714" cy="3047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endParaRPr>
            </a:p>
          </p:txBody>
        </p:sp>
      </p:grpSp>
      <p:cxnSp>
        <p:nvCxnSpPr>
          <p:cNvPr id="21" name="Straight Connector 20"/>
          <p:cNvCxnSpPr/>
          <p:nvPr/>
        </p:nvCxnSpPr>
        <p:spPr>
          <a:xfrm>
            <a:off x="6931025" y="1090613"/>
            <a:ext cx="1428750" cy="542925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8" name="TextBox 21"/>
          <p:cNvSpPr txBox="1">
            <a:spLocks noChangeArrowheads="1"/>
          </p:cNvSpPr>
          <p:nvPr/>
        </p:nvSpPr>
        <p:spPr bwMode="auto">
          <a:xfrm rot="1189623">
            <a:off x="7472363" y="993775"/>
            <a:ext cx="7445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40 km</a:t>
            </a:r>
          </a:p>
        </p:txBody>
      </p:sp>
      <p:grpSp>
        <p:nvGrpSpPr>
          <p:cNvPr id="16389" name="Group 6"/>
          <p:cNvGrpSpPr>
            <a:grpSpLocks/>
          </p:cNvGrpSpPr>
          <p:nvPr/>
        </p:nvGrpSpPr>
        <p:grpSpPr bwMode="auto">
          <a:xfrm>
            <a:off x="760413" y="912813"/>
            <a:ext cx="7620000" cy="5584825"/>
            <a:chOff x="760636" y="806397"/>
            <a:chExt cx="7620217" cy="5584243"/>
          </a:xfrm>
        </p:grpSpPr>
        <p:grpSp>
          <p:nvGrpSpPr>
            <p:cNvPr id="16391" name="Group 2"/>
            <p:cNvGrpSpPr>
              <a:grpSpLocks/>
            </p:cNvGrpSpPr>
            <p:nvPr/>
          </p:nvGrpSpPr>
          <p:grpSpPr bwMode="auto">
            <a:xfrm>
              <a:off x="760636" y="806397"/>
              <a:ext cx="7613281" cy="5581326"/>
              <a:chOff x="1056642" y="806397"/>
              <a:chExt cx="7230004" cy="5300344"/>
            </a:xfrm>
          </p:grpSpPr>
          <p:sp>
            <p:nvSpPr>
              <p:cNvPr id="16393" name="TextBox 7"/>
              <p:cNvSpPr txBox="1">
                <a:spLocks noChangeArrowheads="1"/>
              </p:cNvSpPr>
              <p:nvPr/>
            </p:nvSpPr>
            <p:spPr bwMode="auto">
              <a:xfrm>
                <a:off x="1057937" y="5872940"/>
                <a:ext cx="779746" cy="2338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/>
                  <a:t>AS15-2606</a:t>
                </a:r>
                <a:endParaRPr lang="en-US" sz="1000" dirty="0"/>
              </a:p>
            </p:txBody>
          </p:sp>
          <p:grpSp>
            <p:nvGrpSpPr>
              <p:cNvPr id="16394" name="Group 9"/>
              <p:cNvGrpSpPr>
                <a:grpSpLocks/>
              </p:cNvGrpSpPr>
              <p:nvPr/>
            </p:nvGrpSpPr>
            <p:grpSpPr bwMode="auto">
              <a:xfrm>
                <a:off x="1056642" y="806397"/>
                <a:ext cx="7230004" cy="5220304"/>
                <a:chOff x="1056642" y="806397"/>
                <a:chExt cx="7230004" cy="5220304"/>
              </a:xfrm>
            </p:grpSpPr>
            <p:pic>
              <p:nvPicPr>
                <p:cNvPr id="16395" name="Picture 1"/>
                <p:cNvPicPr>
                  <a:picLocks noChangeAspect="1" noChangeArrowheads="1"/>
                </p:cNvPicPr>
                <p:nvPr/>
              </p:nvPicPr>
              <p:blipFill>
                <a:blip r:embed="rId3">
                  <a:grayscl/>
                </a:blip>
                <a:srcRect t="4999" b="16679"/>
                <a:stretch>
                  <a:fillRect/>
                </a:stretch>
              </p:blipFill>
              <p:spPr bwMode="auto">
                <a:xfrm>
                  <a:off x="1056642" y="806397"/>
                  <a:ext cx="7230004" cy="5061003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</p:pic>
            <p:grpSp>
              <p:nvGrpSpPr>
                <p:cNvPr id="16396" name="Group 1"/>
                <p:cNvGrpSpPr>
                  <a:grpSpLocks/>
                </p:cNvGrpSpPr>
                <p:nvPr/>
              </p:nvGrpSpPr>
              <p:grpSpPr bwMode="auto">
                <a:xfrm>
                  <a:off x="1146175" y="914400"/>
                  <a:ext cx="301625" cy="614363"/>
                  <a:chOff x="1017234" y="1066799"/>
                  <a:chExt cx="301625" cy="614363"/>
                </a:xfrm>
              </p:grpSpPr>
              <p:grpSp>
                <p:nvGrpSpPr>
                  <p:cNvPr id="16399" name="Group 10"/>
                  <p:cNvGrpSpPr>
                    <a:grpSpLocks/>
                  </p:cNvGrpSpPr>
                  <p:nvPr/>
                </p:nvGrpSpPr>
                <p:grpSpPr bwMode="auto">
                  <a:xfrm rot="3807474">
                    <a:off x="880815" y="1271514"/>
                    <a:ext cx="614363" cy="204934"/>
                    <a:chOff x="1219599" y="5105047"/>
                    <a:chExt cx="685008" cy="228602"/>
                  </a:xfrm>
                </p:grpSpPr>
                <p:grpSp>
                  <p:nvGrpSpPr>
                    <p:cNvPr id="16401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8" name="Oval 37"/>
                      <p:cNvSpPr/>
                      <p:nvPr/>
                    </p:nvSpPr>
                    <p:spPr>
                      <a:xfrm>
                        <a:off x="496346" y="4954126"/>
                        <a:ext cx="228714" cy="226902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9" name="Straight Arrow Connector 38"/>
                      <p:cNvCxnSpPr/>
                      <p:nvPr/>
                    </p:nvCxnSpPr>
                    <p:spPr>
                      <a:xfrm rot="5400000" flipH="1" flipV="1">
                        <a:off x="490413" y="4831408"/>
                        <a:ext cx="226902" cy="1681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0" name="Straight Connector 39"/>
                      <p:cNvCxnSpPr>
                        <a:stCxn id="38" idx="4"/>
                      </p:cNvCxnSpPr>
                      <p:nvPr/>
                    </p:nvCxnSpPr>
                    <p:spPr>
                      <a:xfrm rot="5400000">
                        <a:off x="508371" y="5277704"/>
                        <a:ext cx="225222" cy="1682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7" name="Straight Connector 36"/>
                    <p:cNvCxnSpPr/>
                    <p:nvPr/>
                  </p:nvCxnSpPr>
                  <p:spPr>
                    <a:xfrm rot="11486297">
                      <a:off x="1332670" y="5110572"/>
                      <a:ext cx="137822" cy="36998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5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6650" y="1228625"/>
                    <a:ext cx="301524" cy="30751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  <p:cxnSp>
              <p:nvCxnSpPr>
                <p:cNvPr id="41" name="Straight Connector 40"/>
                <p:cNvCxnSpPr/>
                <p:nvPr/>
              </p:nvCxnSpPr>
              <p:spPr>
                <a:xfrm rot="7800000">
                  <a:off x="1551206" y="4969921"/>
                  <a:ext cx="960229" cy="1153331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398" name="TextBox 41"/>
                <p:cNvSpPr txBox="1">
                  <a:spLocks noChangeArrowheads="1"/>
                </p:cNvSpPr>
                <p:nvPr/>
              </p:nvSpPr>
              <p:spPr bwMode="auto">
                <a:xfrm>
                  <a:off x="1694156" y="5200841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</a:rPr>
                    <a:t>40 km</a:t>
                  </a:r>
                </a:p>
              </p:txBody>
            </p:sp>
          </p:grpSp>
        </p:grpSp>
        <p:sp>
          <p:nvSpPr>
            <p:cNvPr id="16392" name="TextBox 17"/>
            <p:cNvSpPr txBox="1">
              <a:spLocks noChangeArrowheads="1"/>
            </p:cNvSpPr>
            <p:nvPr/>
          </p:nvSpPr>
          <p:spPr bwMode="auto">
            <a:xfrm>
              <a:off x="6431280" y="6144419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#7</a:t>
              </a:r>
            </a:p>
          </p:txBody>
        </p:sp>
      </p:grpSp>
      <p:sp>
        <p:nvSpPr>
          <p:cNvPr id="16390" name="TextBox 3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49"/>
          <p:cNvGrpSpPr>
            <a:grpSpLocks/>
          </p:cNvGrpSpPr>
          <p:nvPr/>
        </p:nvGrpSpPr>
        <p:grpSpPr bwMode="auto">
          <a:xfrm rot="4245022">
            <a:off x="449263" y="5149850"/>
            <a:ext cx="204788" cy="611187"/>
            <a:chOff x="495304" y="4725194"/>
            <a:chExt cx="228600" cy="685006"/>
          </a:xfrm>
        </p:grpSpPr>
        <p:sp>
          <p:nvSpPr>
            <p:cNvPr id="14" name="Oval 13"/>
            <p:cNvSpPr/>
            <p:nvPr/>
          </p:nvSpPr>
          <p:spPr>
            <a:xfrm>
              <a:off x="494671" y="4954910"/>
              <a:ext cx="230372" cy="229522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rot="5400000" flipH="1" flipV="1">
              <a:off x="494100" y="4842283"/>
              <a:ext cx="229522" cy="1773"/>
            </a:xfrm>
            <a:prstGeom prst="straightConnector1">
              <a:avLst/>
            </a:prstGeom>
            <a:ln w="41275">
              <a:solidFill>
                <a:schemeClr val="bg1"/>
              </a:solidFill>
              <a:tailEnd type="stealth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14" idx="4"/>
            </p:cNvCxnSpPr>
            <p:nvPr/>
          </p:nvCxnSpPr>
          <p:spPr>
            <a:xfrm rot="5400000">
              <a:off x="496768" y="5290500"/>
              <a:ext cx="227742" cy="1773"/>
            </a:xfrm>
            <a:prstGeom prst="line">
              <a:avLst/>
            </a:prstGeom>
            <a:ln w="412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2"/>
          <p:cNvCxnSpPr/>
          <p:nvPr/>
        </p:nvCxnSpPr>
        <p:spPr bwMode="auto">
          <a:xfrm rot="8749433">
            <a:off x="758825" y="5740400"/>
            <a:ext cx="123825" cy="34925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219200" y="5562600"/>
            <a:ext cx="301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" dist="127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rPr>
              <a:t>N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2066925" y="5572125"/>
            <a:ext cx="1857375" cy="3810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4" name="TextBox 20"/>
          <p:cNvSpPr txBox="1">
            <a:spLocks noChangeArrowheads="1"/>
          </p:cNvSpPr>
          <p:nvPr/>
        </p:nvSpPr>
        <p:spPr bwMode="auto">
          <a:xfrm>
            <a:off x="2667000" y="5181600"/>
            <a:ext cx="812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20 km</a:t>
            </a:r>
          </a:p>
        </p:txBody>
      </p:sp>
      <p:cxnSp>
        <p:nvCxnSpPr>
          <p:cNvPr id="22" name="Straight Arrow Connector 21"/>
          <p:cNvCxnSpPr/>
          <p:nvPr/>
        </p:nvCxnSpPr>
        <p:spPr bwMode="auto">
          <a:xfrm rot="16200000" flipV="1">
            <a:off x="1301750" y="5480050"/>
            <a:ext cx="234950" cy="0"/>
          </a:xfrm>
          <a:prstGeom prst="straightConnector1">
            <a:avLst/>
          </a:prstGeom>
          <a:ln w="41275">
            <a:solidFill>
              <a:schemeClr val="bg1"/>
            </a:solidFill>
            <a:tailEnd type="stealth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 bwMode="auto">
          <a:xfrm rot="16200000" flipH="1">
            <a:off x="1333500" y="5876925"/>
            <a:ext cx="171450" cy="0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17" name="Group 4"/>
          <p:cNvGrpSpPr>
            <a:grpSpLocks/>
          </p:cNvGrpSpPr>
          <p:nvPr/>
        </p:nvGrpSpPr>
        <p:grpSpPr bwMode="auto">
          <a:xfrm>
            <a:off x="742950" y="884238"/>
            <a:ext cx="7658100" cy="5613400"/>
            <a:chOff x="701424" y="692642"/>
            <a:chExt cx="7735309" cy="5669899"/>
          </a:xfrm>
        </p:grpSpPr>
        <p:grpSp>
          <p:nvGrpSpPr>
            <p:cNvPr id="17419" name="Group 3"/>
            <p:cNvGrpSpPr>
              <a:grpSpLocks/>
            </p:cNvGrpSpPr>
            <p:nvPr/>
          </p:nvGrpSpPr>
          <p:grpSpPr bwMode="auto">
            <a:xfrm>
              <a:off x="701424" y="692642"/>
              <a:ext cx="7733048" cy="5661832"/>
              <a:chOff x="757578" y="910787"/>
              <a:chExt cx="7395822" cy="5414929"/>
            </a:xfrm>
          </p:grpSpPr>
          <p:sp>
            <p:nvSpPr>
              <p:cNvPr id="17421" name="TextBox 7"/>
              <p:cNvSpPr txBox="1">
                <a:spLocks noChangeArrowheads="1"/>
              </p:cNvSpPr>
              <p:nvPr/>
            </p:nvSpPr>
            <p:spPr bwMode="auto">
              <a:xfrm>
                <a:off x="779141" y="6087862"/>
                <a:ext cx="793171" cy="237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/>
                  <a:t>AS15-2083</a:t>
                </a:r>
                <a:endParaRPr lang="en-US" sz="1000" dirty="0"/>
              </a:p>
            </p:txBody>
          </p:sp>
          <p:grpSp>
            <p:nvGrpSpPr>
              <p:cNvPr id="17422" name="Group 7"/>
              <p:cNvGrpSpPr>
                <a:grpSpLocks/>
              </p:cNvGrpSpPr>
              <p:nvPr/>
            </p:nvGrpSpPr>
            <p:grpSpPr bwMode="auto">
              <a:xfrm>
                <a:off x="757578" y="910787"/>
                <a:ext cx="7395822" cy="5177075"/>
                <a:chOff x="1219200" y="1287262"/>
                <a:chExt cx="6858000" cy="4800600"/>
              </a:xfrm>
            </p:grpSpPr>
            <p:pic>
              <p:nvPicPr>
                <p:cNvPr id="17423" name="Picture 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 t="32626"/>
                <a:stretch>
                  <a:fillRect/>
                </a:stretch>
              </p:blipFill>
              <p:spPr bwMode="auto">
                <a:xfrm>
                  <a:off x="1219200" y="1287262"/>
                  <a:ext cx="6858000" cy="480060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</p:pic>
            <p:grpSp>
              <p:nvGrpSpPr>
                <p:cNvPr id="17424" name="Group 6"/>
                <p:cNvGrpSpPr>
                  <a:grpSpLocks/>
                </p:cNvGrpSpPr>
                <p:nvPr/>
              </p:nvGrpSpPr>
              <p:grpSpPr bwMode="auto">
                <a:xfrm>
                  <a:off x="1361405" y="5341480"/>
                  <a:ext cx="1461875" cy="369332"/>
                  <a:chOff x="1361405" y="5341480"/>
                  <a:chExt cx="1461875" cy="369332"/>
                </a:xfrm>
              </p:grpSpPr>
              <p:cxnSp>
                <p:nvCxnSpPr>
                  <p:cNvPr id="23" name="Straight Connector 22"/>
                  <p:cNvCxnSpPr/>
                  <p:nvPr/>
                </p:nvCxnSpPr>
                <p:spPr>
                  <a:xfrm flipH="1">
                    <a:off x="1361405" y="5701255"/>
                    <a:ext cx="1461875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434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82043" y="5341480"/>
                    <a:ext cx="769763" cy="3693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b="1" dirty="0">
                        <a:solidFill>
                          <a:schemeClr val="bg1"/>
                        </a:solidFill>
                      </a:rPr>
                      <a:t>20 km</a:t>
                    </a:r>
                  </a:p>
                </p:txBody>
              </p:sp>
            </p:grpSp>
            <p:grpSp>
              <p:nvGrpSpPr>
                <p:cNvPr id="17425" name="Group 9"/>
                <p:cNvGrpSpPr>
                  <a:grpSpLocks/>
                </p:cNvGrpSpPr>
                <p:nvPr/>
              </p:nvGrpSpPr>
              <p:grpSpPr bwMode="auto">
                <a:xfrm>
                  <a:off x="1292225" y="14784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7426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7428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1" name="Oval 30"/>
                      <p:cNvSpPr/>
                      <p:nvPr/>
                    </p:nvSpPr>
                    <p:spPr>
                      <a:xfrm>
                        <a:off x="495104" y="4951235"/>
                        <a:ext cx="228424" cy="228319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2" name="Straight Arrow Connector 31"/>
                      <p:cNvCxnSpPr/>
                      <p:nvPr/>
                    </p:nvCxnSpPr>
                    <p:spPr>
                      <a:xfrm rot="5400000" flipH="1" flipV="1">
                        <a:off x="483370" y="4826900"/>
                        <a:ext cx="228319" cy="1587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3" name="Straight Connector 32"/>
                      <p:cNvCxnSpPr>
                        <a:stCxn id="31" idx="4"/>
                      </p:cNvCxnSpPr>
                      <p:nvPr/>
                    </p:nvCxnSpPr>
                    <p:spPr>
                      <a:xfrm rot="5400000">
                        <a:off x="504268" y="5279355"/>
                        <a:ext cx="226734" cy="1586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0" name="Straight Connector 29"/>
                    <p:cNvCxnSpPr/>
                    <p:nvPr/>
                  </p:nvCxnSpPr>
                  <p:spPr>
                    <a:xfrm rot="11486297">
                      <a:off x="1337062" y="5107531"/>
                      <a:ext cx="137943" cy="38071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8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718" y="5934289"/>
                    <a:ext cx="301481" cy="30700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7420" name="TextBox 17"/>
            <p:cNvSpPr txBox="1">
              <a:spLocks noChangeArrowheads="1"/>
            </p:cNvSpPr>
            <p:nvPr/>
          </p:nvSpPr>
          <p:spPr bwMode="auto">
            <a:xfrm>
              <a:off x="6487160" y="611632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#8</a:t>
              </a:r>
            </a:p>
          </p:txBody>
        </p:sp>
      </p:grpSp>
      <p:sp>
        <p:nvSpPr>
          <p:cNvPr id="17418" name="TextBox 35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hotojournal.jpl.nasa.gov/jpegMod/PIA14023_mode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849045"/>
            <a:ext cx="5598664" cy="5598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Connector 12"/>
          <p:cNvCxnSpPr/>
          <p:nvPr/>
        </p:nvCxnSpPr>
        <p:spPr bwMode="auto">
          <a:xfrm rot="8749433">
            <a:off x="758825" y="5740400"/>
            <a:ext cx="123825" cy="34925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1" name="TextBox 7"/>
          <p:cNvSpPr txBox="1">
            <a:spLocks noChangeArrowheads="1"/>
          </p:cNvSpPr>
          <p:nvPr/>
        </p:nvSpPr>
        <p:spPr bwMode="auto">
          <a:xfrm>
            <a:off x="1752600" y="6172200"/>
            <a:ext cx="7505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</a:rPr>
              <a:t>PIA14023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894114" y="990600"/>
            <a:ext cx="336550" cy="685850"/>
            <a:chOff x="1894114" y="990600"/>
            <a:chExt cx="336550" cy="685850"/>
          </a:xfrm>
        </p:grpSpPr>
        <p:grpSp>
          <p:nvGrpSpPr>
            <p:cNvPr id="17426" name="Group 10"/>
            <p:cNvGrpSpPr>
              <a:grpSpLocks/>
            </p:cNvGrpSpPr>
            <p:nvPr/>
          </p:nvGrpSpPr>
          <p:grpSpPr bwMode="auto">
            <a:xfrm rot="14662376">
              <a:off x="1750521" y="1219137"/>
              <a:ext cx="685850" cy="228776"/>
              <a:chOff x="1219599" y="5105047"/>
              <a:chExt cx="685008" cy="228602"/>
            </a:xfrm>
          </p:grpSpPr>
          <p:grpSp>
            <p:nvGrpSpPr>
              <p:cNvPr id="17428" name="Group 49"/>
              <p:cNvGrpSpPr>
                <a:grpSpLocks/>
              </p:cNvGrpSpPr>
              <p:nvPr/>
            </p:nvGrpSpPr>
            <p:grpSpPr bwMode="auto">
              <a:xfrm rot="6981886">
                <a:off x="1447801" y="4876845"/>
                <a:ext cx="228602" cy="685006"/>
                <a:chOff x="495304" y="4725194"/>
                <a:chExt cx="228600" cy="685006"/>
              </a:xfrm>
            </p:grpSpPr>
            <p:sp>
              <p:nvSpPr>
                <p:cNvPr id="31" name="Oval 30"/>
                <p:cNvSpPr/>
                <p:nvPr/>
              </p:nvSpPr>
              <p:spPr>
                <a:xfrm>
                  <a:off x="495104" y="4951235"/>
                  <a:ext cx="228424" cy="228319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2" name="Straight Arrow Connector 31"/>
                <p:cNvCxnSpPr/>
                <p:nvPr/>
              </p:nvCxnSpPr>
              <p:spPr>
                <a:xfrm rot="5400000" flipH="1" flipV="1">
                  <a:off x="483370" y="4826900"/>
                  <a:ext cx="228319" cy="1587"/>
                </a:xfrm>
                <a:prstGeom prst="straightConnector1">
                  <a:avLst/>
                </a:prstGeom>
                <a:ln w="41275">
                  <a:solidFill>
                    <a:schemeClr val="bg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>
                  <a:stCxn id="31" idx="4"/>
                </p:cNvCxnSpPr>
                <p:nvPr/>
              </p:nvCxnSpPr>
              <p:spPr>
                <a:xfrm rot="5400000">
                  <a:off x="504268" y="5279355"/>
                  <a:ext cx="226734" cy="1586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0" name="Straight Connector 29"/>
              <p:cNvCxnSpPr/>
              <p:nvPr/>
            </p:nvCxnSpPr>
            <p:spPr>
              <a:xfrm rot="11486297">
                <a:off x="1337062" y="5107531"/>
                <a:ext cx="137943" cy="38071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Text Box 8"/>
            <p:cNvSpPr txBox="1">
              <a:spLocks noChangeArrowheads="1"/>
            </p:cNvSpPr>
            <p:nvPr/>
          </p:nvSpPr>
          <p:spPr bwMode="auto">
            <a:xfrm>
              <a:off x="1894114" y="1170880"/>
              <a:ext cx="336550" cy="342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dirty="0">
                  <a:solidFill>
                    <a:schemeClr val="bg1">
                      <a:lumMod val="95000"/>
                    </a:schemeClr>
                  </a:solidFill>
                  <a:latin typeface="Monotype Corsiva" pitchFamily="66" charset="0"/>
                  <a:cs typeface="+mn-cs"/>
                </a:rPr>
                <a:t>N</a:t>
              </a:r>
            </a:p>
          </p:txBody>
        </p:sp>
      </p:grpSp>
      <p:sp>
        <p:nvSpPr>
          <p:cNvPr id="17418" name="TextBox 35"/>
          <p:cNvSpPr txBox="1">
            <a:spLocks noChangeArrowheads="1"/>
          </p:cNvSpPr>
          <p:nvPr/>
        </p:nvSpPr>
        <p:spPr bwMode="auto">
          <a:xfrm>
            <a:off x="2324100" y="52133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EARTH’S MOON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867400" y="5857160"/>
            <a:ext cx="1399664" cy="391240"/>
            <a:chOff x="1905004" y="5848588"/>
            <a:chExt cx="1399664" cy="391240"/>
          </a:xfrm>
        </p:grpSpPr>
        <p:sp>
          <p:nvSpPr>
            <p:cNvPr id="17434" name="TextBox 24"/>
            <p:cNvSpPr txBox="1">
              <a:spLocks noChangeArrowheads="1"/>
            </p:cNvSpPr>
            <p:nvPr/>
          </p:nvSpPr>
          <p:spPr bwMode="auto">
            <a:xfrm>
              <a:off x="2041108" y="5848588"/>
              <a:ext cx="115929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</a:rPr>
                <a:t> 1000 km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 bwMode="auto">
            <a:xfrm flipH="1">
              <a:off x="1905004" y="6239828"/>
              <a:ext cx="1399664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7914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/>
        </p:nvCxnSpPr>
        <p:spPr bwMode="auto">
          <a:xfrm rot="8749433">
            <a:off x="758825" y="5740400"/>
            <a:ext cx="123825" cy="34925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2139042" y="815929"/>
            <a:ext cx="4833258" cy="5840848"/>
            <a:chOff x="2101542" y="859473"/>
            <a:chExt cx="4744421" cy="5733491"/>
          </a:xfrm>
        </p:grpSpPr>
        <p:grpSp>
          <p:nvGrpSpPr>
            <p:cNvPr id="17" name="Group 16"/>
            <p:cNvGrpSpPr/>
            <p:nvPr/>
          </p:nvGrpSpPr>
          <p:grpSpPr>
            <a:xfrm>
              <a:off x="2169634" y="859473"/>
              <a:ext cx="4676329" cy="5733491"/>
              <a:chOff x="2230664" y="932021"/>
              <a:chExt cx="4615300" cy="5658666"/>
            </a:xfrm>
          </p:grpSpPr>
          <p:pic>
            <p:nvPicPr>
              <p:cNvPr id="1026" name="Picture 2" descr="http://lroc.sese.asu.edu/news/uploads/M104584833CE.vismos.crop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30664" y="932021"/>
                <a:ext cx="4615300" cy="54864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6" name="Group 15"/>
              <p:cNvGrpSpPr/>
              <p:nvPr/>
            </p:nvGrpSpPr>
            <p:grpSpPr>
              <a:xfrm>
                <a:off x="5463649" y="5806957"/>
                <a:ext cx="1037172" cy="783730"/>
                <a:chOff x="5463649" y="5806957"/>
                <a:chExt cx="1037172" cy="783730"/>
              </a:xfrm>
            </p:grpSpPr>
            <p:sp>
              <p:nvSpPr>
                <p:cNvPr id="17434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5597499" y="5825715"/>
                  <a:ext cx="838691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b="1" dirty="0" smtClean="0"/>
                    <a:t>20 km</a:t>
                  </a:r>
                  <a:endParaRPr lang="en-US" b="1" dirty="0"/>
                </a:p>
              </p:txBody>
            </p:sp>
            <p:cxnSp>
              <p:nvCxnSpPr>
                <p:cNvPr id="29" name="Straight Connector 28"/>
                <p:cNvCxnSpPr/>
                <p:nvPr/>
              </p:nvCxnSpPr>
              <p:spPr bwMode="auto">
                <a:xfrm rot="18420000" flipH="1" flipV="1">
                  <a:off x="5590370" y="5680236"/>
                  <a:ext cx="783730" cy="1037172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7421" name="TextBox 7"/>
            <p:cNvSpPr txBox="1">
              <a:spLocks noChangeArrowheads="1"/>
            </p:cNvSpPr>
            <p:nvPr/>
          </p:nvSpPr>
          <p:spPr bwMode="auto">
            <a:xfrm>
              <a:off x="2101542" y="6172200"/>
              <a:ext cx="1104790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>
                  <a:solidFill>
                    <a:schemeClr val="bg1"/>
                  </a:solidFill>
                </a:rPr>
                <a:t>M104584833CE</a:t>
              </a: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2254250" y="990550"/>
              <a:ext cx="336550" cy="685850"/>
              <a:chOff x="1894114" y="990600"/>
              <a:chExt cx="336550" cy="685850"/>
            </a:xfrm>
          </p:grpSpPr>
          <p:grpSp>
            <p:nvGrpSpPr>
              <p:cNvPr id="17426" name="Group 10"/>
              <p:cNvGrpSpPr>
                <a:grpSpLocks/>
              </p:cNvGrpSpPr>
              <p:nvPr/>
            </p:nvGrpSpPr>
            <p:grpSpPr bwMode="auto">
              <a:xfrm rot="14662376">
                <a:off x="1750521" y="1219137"/>
                <a:ext cx="685850" cy="228776"/>
                <a:chOff x="1219599" y="5105047"/>
                <a:chExt cx="685008" cy="228602"/>
              </a:xfrm>
            </p:grpSpPr>
            <p:grpSp>
              <p:nvGrpSpPr>
                <p:cNvPr id="1742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31" name="Oval 30"/>
                  <p:cNvSpPr/>
                  <p:nvPr/>
                </p:nvSpPr>
                <p:spPr>
                  <a:xfrm>
                    <a:off x="495104" y="4951235"/>
                    <a:ext cx="228424" cy="228319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32" name="Straight Arrow Connector 31"/>
                  <p:cNvCxnSpPr/>
                  <p:nvPr/>
                </p:nvCxnSpPr>
                <p:spPr>
                  <a:xfrm rot="5400000" flipH="1" flipV="1">
                    <a:off x="483370" y="4826900"/>
                    <a:ext cx="228319" cy="1587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Straight Connector 32"/>
                  <p:cNvCxnSpPr>
                    <a:stCxn id="31" idx="4"/>
                  </p:cNvCxnSpPr>
                  <p:nvPr/>
                </p:nvCxnSpPr>
                <p:spPr>
                  <a:xfrm rot="5400000">
                    <a:off x="504268" y="5279355"/>
                    <a:ext cx="226734" cy="1586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0" name="Straight Connector 29"/>
                <p:cNvCxnSpPr/>
                <p:nvPr/>
              </p:nvCxnSpPr>
              <p:spPr>
                <a:xfrm rot="11486297">
                  <a:off x="1337062" y="5107531"/>
                  <a:ext cx="137943" cy="38071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" name="Text Box 8"/>
              <p:cNvSpPr txBox="1">
                <a:spLocks noChangeArrowheads="1"/>
              </p:cNvSpPr>
              <p:nvPr/>
            </p:nvSpPr>
            <p:spPr bwMode="auto">
              <a:xfrm>
                <a:off x="1894114" y="1170880"/>
                <a:ext cx="336550" cy="342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</p:grpSp>
      <p:sp>
        <p:nvSpPr>
          <p:cNvPr id="17418" name="TextBox 35"/>
          <p:cNvSpPr txBox="1">
            <a:spLocks noChangeArrowheads="1"/>
          </p:cNvSpPr>
          <p:nvPr/>
        </p:nvSpPr>
        <p:spPr bwMode="auto">
          <a:xfrm>
            <a:off x="2324100" y="52133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EARTH’S MOON</a:t>
            </a:r>
          </a:p>
        </p:txBody>
      </p:sp>
    </p:spTree>
    <p:extLst>
      <p:ext uri="{BB962C8B-B14F-4D97-AF65-F5344CB8AC3E}">
        <p14:creationId xmlns:p14="http://schemas.microsoft.com/office/powerpoint/2010/main" val="427663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/>
        </p:nvCxnSpPr>
        <p:spPr bwMode="auto">
          <a:xfrm rot="8749433">
            <a:off x="758825" y="5740400"/>
            <a:ext cx="123825" cy="34925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1752600" y="821530"/>
            <a:ext cx="5686293" cy="5655470"/>
            <a:chOff x="1828800" y="821530"/>
            <a:chExt cx="5686293" cy="5655470"/>
          </a:xfrm>
        </p:grpSpPr>
        <p:pic>
          <p:nvPicPr>
            <p:cNvPr id="2050" name="Picture 2" descr="http://www.nasa.gov/images/content/519283main_021611b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821530"/>
              <a:ext cx="5655469" cy="56554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421" name="TextBox 7"/>
            <p:cNvSpPr txBox="1">
              <a:spLocks noChangeArrowheads="1"/>
            </p:cNvSpPr>
            <p:nvPr/>
          </p:nvSpPr>
          <p:spPr bwMode="auto">
            <a:xfrm>
              <a:off x="6248400" y="6230779"/>
              <a:ext cx="126669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 smtClean="0">
                  <a:solidFill>
                    <a:schemeClr val="bg1"/>
                  </a:solidFill>
                </a:rPr>
                <a:t>LRO WAC Mosaic</a:t>
              </a:r>
              <a:endParaRPr lang="en-US" sz="1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1905000" y="914400"/>
              <a:ext cx="336550" cy="685850"/>
              <a:chOff x="1894114" y="990600"/>
              <a:chExt cx="336550" cy="685850"/>
            </a:xfrm>
          </p:grpSpPr>
          <p:grpSp>
            <p:nvGrpSpPr>
              <p:cNvPr id="17426" name="Group 10"/>
              <p:cNvGrpSpPr>
                <a:grpSpLocks/>
              </p:cNvGrpSpPr>
              <p:nvPr/>
            </p:nvGrpSpPr>
            <p:grpSpPr bwMode="auto">
              <a:xfrm rot="14662376">
                <a:off x="1750521" y="1219137"/>
                <a:ext cx="685850" cy="228776"/>
                <a:chOff x="1219599" y="5105047"/>
                <a:chExt cx="685008" cy="228602"/>
              </a:xfrm>
            </p:grpSpPr>
            <p:grpSp>
              <p:nvGrpSpPr>
                <p:cNvPr id="1742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31" name="Oval 30"/>
                  <p:cNvSpPr/>
                  <p:nvPr/>
                </p:nvSpPr>
                <p:spPr>
                  <a:xfrm>
                    <a:off x="495104" y="4951235"/>
                    <a:ext cx="228424" cy="228319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32" name="Straight Arrow Connector 31"/>
                  <p:cNvCxnSpPr/>
                  <p:nvPr/>
                </p:nvCxnSpPr>
                <p:spPr>
                  <a:xfrm rot="5400000" flipH="1" flipV="1">
                    <a:off x="483370" y="4826900"/>
                    <a:ext cx="228319" cy="1587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Straight Connector 32"/>
                  <p:cNvCxnSpPr>
                    <a:stCxn id="31" idx="4"/>
                  </p:cNvCxnSpPr>
                  <p:nvPr/>
                </p:nvCxnSpPr>
                <p:spPr>
                  <a:xfrm rot="5400000">
                    <a:off x="504268" y="5279355"/>
                    <a:ext cx="226734" cy="1586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0" name="Straight Connector 29"/>
                <p:cNvCxnSpPr/>
                <p:nvPr/>
              </p:nvCxnSpPr>
              <p:spPr>
                <a:xfrm rot="11486297">
                  <a:off x="1337062" y="5107531"/>
                  <a:ext cx="137943" cy="38071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" name="Text Box 8"/>
              <p:cNvSpPr txBox="1">
                <a:spLocks noChangeArrowheads="1"/>
              </p:cNvSpPr>
              <p:nvPr/>
            </p:nvSpPr>
            <p:spPr bwMode="auto">
              <a:xfrm>
                <a:off x="1894114" y="1170880"/>
                <a:ext cx="336550" cy="342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</p:grpSp>
      <p:sp>
        <p:nvSpPr>
          <p:cNvPr id="17418" name="TextBox 35"/>
          <p:cNvSpPr txBox="1">
            <a:spLocks noChangeArrowheads="1"/>
          </p:cNvSpPr>
          <p:nvPr/>
        </p:nvSpPr>
        <p:spPr bwMode="auto">
          <a:xfrm>
            <a:off x="2324100" y="52133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EARTH’S MOON</a:t>
            </a:r>
          </a:p>
        </p:txBody>
      </p:sp>
    </p:spTree>
    <p:extLst>
      <p:ext uri="{BB962C8B-B14F-4D97-AF65-F5344CB8AC3E}">
        <p14:creationId xmlns:p14="http://schemas.microsoft.com/office/powerpoint/2010/main" val="3641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/>
        </p:nvCxnSpPr>
        <p:spPr bwMode="auto">
          <a:xfrm rot="8749433">
            <a:off x="758825" y="5740400"/>
            <a:ext cx="123825" cy="34925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1" name="TextBox 7"/>
          <p:cNvSpPr txBox="1">
            <a:spLocks noChangeArrowheads="1"/>
          </p:cNvSpPr>
          <p:nvPr/>
        </p:nvSpPr>
        <p:spPr bwMode="auto">
          <a:xfrm>
            <a:off x="1600200" y="6302828"/>
            <a:ext cx="131638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/>
              <a:t>LROC WAC Mosaic</a:t>
            </a:r>
            <a:endParaRPr lang="en-US" sz="1000" dirty="0"/>
          </a:p>
        </p:txBody>
      </p:sp>
      <p:sp>
        <p:nvSpPr>
          <p:cNvPr id="17418" name="TextBox 35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874986"/>
            <a:ext cx="5956857" cy="54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03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pi.usra.edu/science/kiefer/Education/SSRG2-Craters/copernicu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871538"/>
            <a:ext cx="7359210" cy="546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Connector 12"/>
          <p:cNvCxnSpPr/>
          <p:nvPr/>
        </p:nvCxnSpPr>
        <p:spPr bwMode="auto">
          <a:xfrm rot="8749433">
            <a:off x="758825" y="5740400"/>
            <a:ext cx="123825" cy="34925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1" name="TextBox 7"/>
          <p:cNvSpPr txBox="1">
            <a:spLocks noChangeArrowheads="1"/>
          </p:cNvSpPr>
          <p:nvPr/>
        </p:nvSpPr>
        <p:spPr bwMode="auto">
          <a:xfrm>
            <a:off x="968279" y="6324600"/>
            <a:ext cx="114646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/>
              <a:t>AS17-151-23260</a:t>
            </a:r>
          </a:p>
        </p:txBody>
      </p:sp>
      <p:sp>
        <p:nvSpPr>
          <p:cNvPr id="17418" name="TextBox 35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  <p:extLst>
      <p:ext uri="{BB962C8B-B14F-4D97-AF65-F5344CB8AC3E}">
        <p14:creationId xmlns:p14="http://schemas.microsoft.com/office/powerpoint/2010/main" val="398332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2"/>
          <p:cNvGrpSpPr>
            <a:grpSpLocks/>
          </p:cNvGrpSpPr>
          <p:nvPr/>
        </p:nvGrpSpPr>
        <p:grpSpPr bwMode="auto">
          <a:xfrm>
            <a:off x="627063" y="903288"/>
            <a:ext cx="7889875" cy="5641975"/>
            <a:chOff x="627639" y="904038"/>
            <a:chExt cx="7888723" cy="5641848"/>
          </a:xfrm>
        </p:grpSpPr>
        <p:grpSp>
          <p:nvGrpSpPr>
            <p:cNvPr id="10244" name="Group 1"/>
            <p:cNvGrpSpPr>
              <a:grpSpLocks/>
            </p:cNvGrpSpPr>
            <p:nvPr/>
          </p:nvGrpSpPr>
          <p:grpSpPr bwMode="auto">
            <a:xfrm>
              <a:off x="627639" y="904038"/>
              <a:ext cx="7888723" cy="5615897"/>
              <a:chOff x="914400" y="912377"/>
              <a:chExt cx="6980018" cy="5017442"/>
            </a:xfrm>
          </p:grpSpPr>
          <p:grpSp>
            <p:nvGrpSpPr>
              <p:cNvPr id="10246" name="Group 4"/>
              <p:cNvGrpSpPr>
                <a:grpSpLocks/>
              </p:cNvGrpSpPr>
              <p:nvPr/>
            </p:nvGrpSpPr>
            <p:grpSpPr bwMode="auto">
              <a:xfrm>
                <a:off x="914400" y="912377"/>
                <a:ext cx="6980018" cy="4802623"/>
                <a:chOff x="914400" y="912377"/>
                <a:chExt cx="6980018" cy="4802623"/>
              </a:xfrm>
            </p:grpSpPr>
            <p:pic>
              <p:nvPicPr>
                <p:cNvPr id="10248" name="Picture 2" descr="moonimage1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914400" y="912377"/>
                  <a:ext cx="6980018" cy="48026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6" name="Straight Connector 5"/>
                <p:cNvCxnSpPr/>
                <p:nvPr/>
              </p:nvCxnSpPr>
              <p:spPr>
                <a:xfrm>
                  <a:off x="1175624" y="5374340"/>
                  <a:ext cx="1238707" cy="0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50" name="TextBox 6"/>
                <p:cNvSpPr txBox="1">
                  <a:spLocks noChangeArrowheads="1"/>
                </p:cNvSpPr>
                <p:nvPr/>
              </p:nvSpPr>
              <p:spPr bwMode="auto">
                <a:xfrm>
                  <a:off x="1438252" y="5076916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/>
                    <a:t>25 km</a:t>
                  </a:r>
                </a:p>
              </p:txBody>
            </p:sp>
            <p:grpSp>
              <p:nvGrpSpPr>
                <p:cNvPr id="10251" name="Group 9"/>
                <p:cNvGrpSpPr>
                  <a:grpSpLocks/>
                </p:cNvGrpSpPr>
                <p:nvPr/>
              </p:nvGrpSpPr>
              <p:grpSpPr bwMode="auto">
                <a:xfrm>
                  <a:off x="990600" y="1066800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0252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0254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13" name="Oval 12"/>
                      <p:cNvSpPr/>
                      <p:nvPr/>
                    </p:nvSpPr>
                    <p:spPr>
                      <a:xfrm>
                        <a:off x="495519" y="4951517"/>
                        <a:ext cx="228726" cy="229300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14" name="Straight Arrow Connector 13"/>
                      <p:cNvCxnSpPr/>
                      <p:nvPr/>
                    </p:nvCxnSpPr>
                    <p:spPr>
                      <a:xfrm rot="5400000" flipH="1" flipV="1">
                        <a:off x="483590" y="4828308"/>
                        <a:ext cx="229300" cy="1567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" name="Straight Connector 14"/>
                      <p:cNvCxnSpPr>
                        <a:stCxn id="13" idx="4"/>
                      </p:cNvCxnSpPr>
                      <p:nvPr/>
                    </p:nvCxnSpPr>
                    <p:spPr>
                      <a:xfrm rot="5400000">
                        <a:off x="505039" y="5280363"/>
                        <a:ext cx="226138" cy="1566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2" name="Straight Connector 11"/>
                    <p:cNvCxnSpPr/>
                    <p:nvPr/>
                  </p:nvCxnSpPr>
                  <p:spPr>
                    <a:xfrm rot="11486297">
                      <a:off x="1333073" y="5107728"/>
                      <a:ext cx="139162" cy="37599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0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857" y="5934656"/>
                    <a:ext cx="301957" cy="3076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  <p:sp>
            <p:nvSpPr>
              <p:cNvPr id="10247" name="TextBox 7"/>
              <p:cNvSpPr txBox="1">
                <a:spLocks noChangeArrowheads="1"/>
              </p:cNvSpPr>
              <p:nvPr/>
            </p:nvSpPr>
            <p:spPr bwMode="auto">
              <a:xfrm>
                <a:off x="924888" y="5715000"/>
                <a:ext cx="877179" cy="2148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AS12-50-7438</a:t>
                </a:r>
              </a:p>
            </p:txBody>
          </p:sp>
        </p:grpSp>
        <p:sp>
          <p:nvSpPr>
            <p:cNvPr id="10245" name="TextBox 17"/>
            <p:cNvSpPr txBox="1">
              <a:spLocks noChangeArrowheads="1"/>
            </p:cNvSpPr>
            <p:nvPr/>
          </p:nvSpPr>
          <p:spPr bwMode="auto">
            <a:xfrm>
              <a:off x="6498692" y="6294328"/>
              <a:ext cx="2011245" cy="251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#1</a:t>
              </a:r>
            </a:p>
          </p:txBody>
        </p:sp>
      </p:grpSp>
      <p:sp>
        <p:nvSpPr>
          <p:cNvPr id="10243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522288" y="895350"/>
            <a:ext cx="8099425" cy="5657850"/>
            <a:chOff x="533400" y="698556"/>
            <a:chExt cx="8100351" cy="5657805"/>
          </a:xfrm>
        </p:grpSpPr>
        <p:grpSp>
          <p:nvGrpSpPr>
            <p:cNvPr id="11268" name="Group 1"/>
            <p:cNvGrpSpPr>
              <a:grpSpLocks/>
            </p:cNvGrpSpPr>
            <p:nvPr/>
          </p:nvGrpSpPr>
          <p:grpSpPr bwMode="auto">
            <a:xfrm>
              <a:off x="533400" y="698556"/>
              <a:ext cx="8085111" cy="5649126"/>
              <a:chOff x="1031234" y="914400"/>
              <a:chExt cx="7303260" cy="5102841"/>
            </a:xfrm>
          </p:grpSpPr>
          <p:sp>
            <p:nvSpPr>
              <p:cNvPr id="11270" name="TextBox 7"/>
              <p:cNvSpPr txBox="1">
                <a:spLocks noChangeArrowheads="1"/>
              </p:cNvSpPr>
              <p:nvPr/>
            </p:nvSpPr>
            <p:spPr bwMode="auto">
              <a:xfrm>
                <a:off x="1031234" y="5786409"/>
                <a:ext cx="1031051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A12_h_50_7431</a:t>
                </a:r>
              </a:p>
            </p:txBody>
          </p:sp>
          <p:grpSp>
            <p:nvGrpSpPr>
              <p:cNvPr id="11271" name="Group 39"/>
              <p:cNvGrpSpPr>
                <a:grpSpLocks/>
              </p:cNvGrpSpPr>
              <p:nvPr/>
            </p:nvGrpSpPr>
            <p:grpSpPr bwMode="auto">
              <a:xfrm>
                <a:off x="1037536" y="914400"/>
                <a:ext cx="7296958" cy="4876800"/>
                <a:chOff x="1037536" y="914400"/>
                <a:chExt cx="7296958" cy="4876800"/>
              </a:xfrm>
            </p:grpSpPr>
            <p:pic>
              <p:nvPicPr>
                <p:cNvPr id="11272" name="Picture 17" descr="MOONIMAGE2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037536" y="914400"/>
                  <a:ext cx="7296958" cy="48768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1273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1306624" y="5135881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</a:rPr>
                    <a:t>20 km</a:t>
                  </a:r>
                </a:p>
              </p:txBody>
            </p:sp>
            <p:grpSp>
              <p:nvGrpSpPr>
                <p:cNvPr id="11274" name="Group 9"/>
                <p:cNvGrpSpPr>
                  <a:grpSpLocks/>
                </p:cNvGrpSpPr>
                <p:nvPr/>
              </p:nvGrpSpPr>
              <p:grpSpPr bwMode="auto">
                <a:xfrm>
                  <a:off x="1143000" y="1046889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1276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1278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0" name="Oval 29"/>
                      <p:cNvSpPr/>
                      <p:nvPr/>
                    </p:nvSpPr>
                    <p:spPr>
                      <a:xfrm>
                        <a:off x="495083" y="4951604"/>
                        <a:ext cx="228766" cy="228638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1" name="Straight Arrow Connector 30"/>
                      <p:cNvCxnSpPr/>
                      <p:nvPr/>
                    </p:nvCxnSpPr>
                    <p:spPr>
                      <a:xfrm rot="5400000" flipH="1" flipV="1">
                        <a:off x="484100" y="4828614"/>
                        <a:ext cx="228638" cy="1599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2" name="Straight Connector 31"/>
                      <p:cNvCxnSpPr>
                        <a:stCxn id="30" idx="4"/>
                      </p:cNvCxnSpPr>
                      <p:nvPr/>
                    </p:nvCxnSpPr>
                    <p:spPr>
                      <a:xfrm rot="5400000">
                        <a:off x="503516" y="5280091"/>
                        <a:ext cx="227039" cy="1599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9" name="Straight Connector 28"/>
                    <p:cNvCxnSpPr/>
                    <p:nvPr/>
                  </p:nvCxnSpPr>
                  <p:spPr>
                    <a:xfrm rot="11486297">
                      <a:off x="1333626" y="5106502"/>
                      <a:ext cx="137502" cy="38395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7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316" y="5934276"/>
                    <a:ext cx="301176" cy="30814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  <p:cxnSp>
              <p:nvCxnSpPr>
                <p:cNvPr id="37" name="Straight Connector 36"/>
                <p:cNvCxnSpPr/>
                <p:nvPr/>
              </p:nvCxnSpPr>
              <p:spPr>
                <a:xfrm>
                  <a:off x="1295117" y="5485907"/>
                  <a:ext cx="725679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1269" name="TextBox 17"/>
            <p:cNvSpPr txBox="1">
              <a:spLocks noChangeArrowheads="1"/>
            </p:cNvSpPr>
            <p:nvPr/>
          </p:nvSpPr>
          <p:spPr bwMode="auto">
            <a:xfrm>
              <a:off x="6684178" y="611014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#2</a:t>
              </a:r>
            </a:p>
          </p:txBody>
        </p:sp>
      </p:grpSp>
      <p:sp>
        <p:nvSpPr>
          <p:cNvPr id="11267" name="TextBox 3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720725" y="901700"/>
            <a:ext cx="7694613" cy="5600700"/>
            <a:chOff x="720024" y="761181"/>
            <a:chExt cx="7695588" cy="5601360"/>
          </a:xfrm>
        </p:grpSpPr>
        <p:grpSp>
          <p:nvGrpSpPr>
            <p:cNvPr id="12292" name="Group 1"/>
            <p:cNvGrpSpPr>
              <a:grpSpLocks/>
            </p:cNvGrpSpPr>
            <p:nvPr/>
          </p:nvGrpSpPr>
          <p:grpSpPr bwMode="auto">
            <a:xfrm>
              <a:off x="720024" y="761181"/>
              <a:ext cx="7695588" cy="5581994"/>
              <a:chOff x="944624" y="990600"/>
              <a:chExt cx="7132576" cy="5173613"/>
            </a:xfrm>
          </p:grpSpPr>
          <p:sp>
            <p:nvSpPr>
              <p:cNvPr id="12294" name="TextBox 7"/>
              <p:cNvSpPr txBox="1">
                <a:spLocks noChangeArrowheads="1"/>
              </p:cNvSpPr>
              <p:nvPr/>
            </p:nvSpPr>
            <p:spPr bwMode="auto">
              <a:xfrm>
                <a:off x="944624" y="5935979"/>
                <a:ext cx="761086" cy="2282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/>
                  <a:t>AS16-0692</a:t>
                </a:r>
                <a:endParaRPr lang="en-US" sz="1000" dirty="0"/>
              </a:p>
            </p:txBody>
          </p:sp>
          <p:grpSp>
            <p:nvGrpSpPr>
              <p:cNvPr id="12295" name="Group 6"/>
              <p:cNvGrpSpPr>
                <a:grpSpLocks/>
              </p:cNvGrpSpPr>
              <p:nvPr/>
            </p:nvGrpSpPr>
            <p:grpSpPr bwMode="auto">
              <a:xfrm>
                <a:off x="944624" y="990600"/>
                <a:ext cx="7132576" cy="4963082"/>
                <a:chOff x="944624" y="990600"/>
                <a:chExt cx="7132576" cy="4963082"/>
              </a:xfrm>
            </p:grpSpPr>
            <p:pic>
              <p:nvPicPr>
                <p:cNvPr id="12296" name="Picture 2"/>
                <p:cNvPicPr>
                  <a:picLocks noChangeAspect="1" noChangeArrowheads="1"/>
                </p:cNvPicPr>
                <p:nvPr/>
              </p:nvPicPr>
              <p:blipFill>
                <a:blip r:embed="rId3">
                  <a:lum contrast="10000"/>
                </a:blip>
                <a:srcRect/>
                <a:stretch>
                  <a:fillRect/>
                </a:stretch>
              </p:blipFill>
              <p:spPr bwMode="auto">
                <a:xfrm>
                  <a:off x="944624" y="990600"/>
                  <a:ext cx="7132576" cy="4963082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</p:pic>
            <p:sp>
              <p:nvSpPr>
                <p:cNvPr id="12297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1261682" y="5292833"/>
                  <a:ext cx="682244" cy="3280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20 km</a:t>
                  </a:r>
                </a:p>
              </p:txBody>
            </p:sp>
            <p:cxnSp>
              <p:nvCxnSpPr>
                <p:cNvPr id="32" name="Straight Connector 31"/>
                <p:cNvCxnSpPr/>
                <p:nvPr/>
              </p:nvCxnSpPr>
              <p:spPr>
                <a:xfrm flipV="1">
                  <a:off x="1143283" y="5637695"/>
                  <a:ext cx="919715" cy="1472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2299" name="Group 3"/>
                <p:cNvGrpSpPr>
                  <a:grpSpLocks/>
                </p:cNvGrpSpPr>
                <p:nvPr/>
              </p:nvGrpSpPr>
              <p:grpSpPr bwMode="auto">
                <a:xfrm>
                  <a:off x="1095374" y="1135089"/>
                  <a:ext cx="292288" cy="595344"/>
                  <a:chOff x="1095374" y="1135089"/>
                  <a:chExt cx="292288" cy="595344"/>
                </a:xfrm>
              </p:grpSpPr>
              <p:grpSp>
                <p:nvGrpSpPr>
                  <p:cNvPr id="12300" name="Group 10"/>
                  <p:cNvGrpSpPr>
                    <a:grpSpLocks/>
                  </p:cNvGrpSpPr>
                  <p:nvPr/>
                </p:nvGrpSpPr>
                <p:grpSpPr bwMode="auto">
                  <a:xfrm rot="-6910467">
                    <a:off x="989812" y="1333466"/>
                    <a:ext cx="595344" cy="198590"/>
                    <a:chOff x="1219599" y="5105047"/>
                    <a:chExt cx="685008" cy="228602"/>
                  </a:xfrm>
                </p:grpSpPr>
                <p:grpSp>
                  <p:nvGrpSpPr>
                    <p:cNvPr id="12302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9" name="Oval 28"/>
                      <p:cNvSpPr/>
                      <p:nvPr/>
                    </p:nvSpPr>
                    <p:spPr>
                      <a:xfrm>
                        <a:off x="494395" y="4951772"/>
                        <a:ext cx="228678" cy="228577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0" name="Straight Arrow Connector 29"/>
                      <p:cNvCxnSpPr/>
                      <p:nvPr/>
                    </p:nvCxnSpPr>
                    <p:spPr>
                      <a:xfrm rot="5400000" flipH="1" flipV="1">
                        <a:off x="482744" y="4828363"/>
                        <a:ext cx="228577" cy="1694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1" name="Straight Connector 30"/>
                      <p:cNvCxnSpPr>
                        <a:stCxn id="29" idx="4"/>
                      </p:cNvCxnSpPr>
                      <p:nvPr/>
                    </p:nvCxnSpPr>
                    <p:spPr>
                      <a:xfrm rot="5400000">
                        <a:off x="503165" y="5280974"/>
                        <a:ext cx="226883" cy="169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8" name="Straight Connector 27"/>
                    <p:cNvCxnSpPr/>
                    <p:nvPr/>
                  </p:nvCxnSpPr>
                  <p:spPr>
                    <a:xfrm rot="11486297">
                      <a:off x="1335200" y="5107559"/>
                      <a:ext cx="137146" cy="37266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6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94721" y="1292264"/>
                    <a:ext cx="292838" cy="29872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2293" name="TextBox 17"/>
            <p:cNvSpPr txBox="1">
              <a:spLocks noChangeArrowheads="1"/>
            </p:cNvSpPr>
            <p:nvPr/>
          </p:nvSpPr>
          <p:spPr bwMode="auto">
            <a:xfrm>
              <a:off x="6456680" y="611632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#3</a:t>
              </a:r>
            </a:p>
          </p:txBody>
        </p:sp>
      </p:grpSp>
      <p:sp>
        <p:nvSpPr>
          <p:cNvPr id="12291" name="TextBox 3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15693</TotalTime>
  <Words>137</Words>
  <Application>Microsoft Office PowerPoint</Application>
  <PresentationFormat>On-screen Show (4:3)</PresentationFormat>
  <Paragraphs>62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Paige Graff</dc:creator>
  <cp:lastModifiedBy>LMIT-ODIN</cp:lastModifiedBy>
  <cp:revision>295</cp:revision>
  <dcterms:created xsi:type="dcterms:W3CDTF">2011-01-12T13:58:00Z</dcterms:created>
  <dcterms:modified xsi:type="dcterms:W3CDTF">2013-07-18T21:23:00Z</dcterms:modified>
</cp:coreProperties>
</file>